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87338-E8D6-43B0-B9E5-6934AD2E9D73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E5977-65FA-4CE4-ACD5-6CF57B46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14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020C6-AE4D-4516-A694-D96E865B31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634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FA1C9-CD11-445F-9075-5A4EA7CBC1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178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475CC-E5AE-4CD2-8E6D-222383E83F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94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11F08-DCAA-4C60-BD7C-58054258E8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191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A167D-4743-43C1-AB96-ACC56D3248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2570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59690-0D0D-4F59-8878-BEBFCAD7CD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397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CED69-D462-4CE6-81DE-9DA8A3693D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6720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93DED-298B-4B28-B8A9-85CF6AF37B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155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B9D00-3FB9-4CA4-9C43-A801B42D65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5625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AFE9B-BACC-46EB-89A4-47C91AD9EC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8849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22465-BCE7-4084-A1C5-D61CC6D0FC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857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3023F7F-ED8A-4015-B0F7-959C2B1E1D7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hlink"/>
                </a:solidFill>
              </a:rPr>
              <a:t>Me </a:t>
            </a:r>
            <a:r>
              <a:rPr lang="en-US" altLang="en-US" sz="3600" dirty="0" err="1">
                <a:solidFill>
                  <a:schemeClr val="hlink"/>
                </a:solidFill>
              </a:rPr>
              <a:t>llamo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____________</a:t>
            </a:r>
            <a:r>
              <a:rPr lang="en-US" altLang="en-US" sz="3600" dirty="0">
                <a:solidFill>
                  <a:schemeClr val="hlink"/>
                </a:solidFill>
              </a:rPr>
              <a:t>	    </a:t>
            </a:r>
            <a:r>
              <a:rPr lang="en-US" altLang="en-US" sz="3600" dirty="0" err="1">
                <a:solidFill>
                  <a:schemeClr val="hlink"/>
                </a:solidFill>
              </a:rPr>
              <a:t>Clase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801</a:t>
            </a:r>
            <a:r>
              <a:rPr lang="en-US" altLang="en-US" sz="3600" dirty="0">
                <a:solidFill>
                  <a:schemeClr val="hlink"/>
                </a:solidFill>
              </a:rPr>
              <a:t/>
            </a:r>
            <a:br>
              <a:rPr lang="en-US" altLang="en-US" sz="3600" dirty="0">
                <a:solidFill>
                  <a:schemeClr val="hlink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</a:t>
            </a:r>
            <a:r>
              <a:rPr lang="en-US" altLang="en-US" sz="3600" dirty="0" err="1">
                <a:solidFill>
                  <a:schemeClr val="hlink"/>
                </a:solidFill>
              </a:rPr>
              <a:t>fecha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es</a:t>
            </a:r>
            <a:r>
              <a:rPr lang="en-US" altLang="en-US" sz="3600" dirty="0">
                <a:solidFill>
                  <a:schemeClr val="hlink"/>
                </a:solidFill>
              </a:rPr>
              <a:t> 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26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2013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600200"/>
            <a:ext cx="90678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CC0000"/>
                </a:solidFill>
              </a:rPr>
              <a:t>26: </a:t>
            </a:r>
            <a:r>
              <a:rPr lang="es-ES_tradnl" altLang="en-US" dirty="0"/>
              <a:t>¿Cuándo vas al gimnasio?</a:t>
            </a:r>
            <a:endParaRPr lang="es-ES_tradnl" altLang="en-US" dirty="0">
              <a:solidFill>
                <a:srgbClr val="CC000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</a:t>
            </a:r>
            <a:r>
              <a:rPr lang="es-ES_tradnl" altLang="en-US" dirty="0" smtClean="0">
                <a:solidFill>
                  <a:srgbClr val="CC0000"/>
                </a:solidFill>
              </a:rPr>
              <a:t>: </a:t>
            </a:r>
            <a:r>
              <a:rPr lang="es-ES_tradnl" altLang="en-US" b="1" dirty="0" smtClean="0">
                <a:solidFill>
                  <a:srgbClr val="00B050"/>
                </a:solidFill>
              </a:rPr>
              <a:t>TOMAR </a:t>
            </a:r>
            <a:r>
              <a:rPr lang="es-ES_tradnl" altLang="en-US" b="1" u="sng" dirty="0" smtClean="0">
                <a:solidFill>
                  <a:srgbClr val="00B050"/>
                </a:solidFill>
              </a:rPr>
              <a:t>QUIZ 3/4</a:t>
            </a:r>
            <a:endParaRPr lang="es-ES_tradnl" altLang="en-US" dirty="0">
              <a:solidFill>
                <a:srgbClr val="CC000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b="1" dirty="0"/>
              <a:t>el</a:t>
            </a:r>
            <a:r>
              <a:rPr lang="es-ES_tradnl" altLang="en-US" dirty="0"/>
              <a:t>, </a:t>
            </a:r>
            <a:r>
              <a:rPr lang="es-ES_tradnl" altLang="en-US" b="1" dirty="0"/>
              <a:t>la</a:t>
            </a:r>
            <a:r>
              <a:rPr lang="es-ES_tradnl" altLang="en-US" dirty="0"/>
              <a:t>, </a:t>
            </a:r>
            <a:r>
              <a:rPr lang="es-ES_tradnl" altLang="en-US" b="1" dirty="0"/>
              <a:t>los</a:t>
            </a:r>
            <a:r>
              <a:rPr lang="es-ES_tradnl" altLang="en-US" dirty="0"/>
              <a:t> </a:t>
            </a:r>
            <a:r>
              <a:rPr lang="es-ES_tradnl" altLang="en-US" dirty="0" err="1"/>
              <a:t>or</a:t>
            </a:r>
            <a:r>
              <a:rPr lang="es-ES_tradnl" altLang="en-US" dirty="0"/>
              <a:t> </a:t>
            </a:r>
            <a:r>
              <a:rPr lang="es-ES_tradnl" altLang="en-US" b="1" dirty="0"/>
              <a:t>las</a:t>
            </a:r>
            <a:r>
              <a:rPr lang="es-ES_tradnl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cursos son interesantes.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clases son grandes.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casa de los Álvarez tiene seis cuartos.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autos son modernos.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jardín esta delante de la casa.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flores son bonitas.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Las contracciones </a:t>
            </a:r>
            <a:r>
              <a:rPr lang="en-US" altLang="en-US" b="1">
                <a:solidFill>
                  <a:schemeClr val="accent2"/>
                </a:solidFill>
              </a:rPr>
              <a:t>al</a:t>
            </a:r>
            <a:r>
              <a:rPr lang="en-US" altLang="en-US" b="1">
                <a:solidFill>
                  <a:srgbClr val="CC0000"/>
                </a:solidFill>
              </a:rPr>
              <a:t> </a:t>
            </a:r>
            <a:r>
              <a:rPr lang="en-US" altLang="en-US">
                <a:solidFill>
                  <a:srgbClr val="CC0000"/>
                </a:solidFill>
              </a:rPr>
              <a:t>y</a:t>
            </a:r>
            <a:r>
              <a:rPr lang="en-US" altLang="en-US" b="1">
                <a:solidFill>
                  <a:srgbClr val="CC0000"/>
                </a:solidFill>
              </a:rPr>
              <a:t> </a:t>
            </a:r>
            <a:r>
              <a:rPr lang="en-US" altLang="en-US" b="1">
                <a:solidFill>
                  <a:schemeClr val="accent2"/>
                </a:solidFill>
              </a:rPr>
              <a:t>del</a:t>
            </a:r>
            <a:endParaRPr lang="en-US" altLang="en-US">
              <a:solidFill>
                <a:srgbClr val="CC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220200" cy="4525963"/>
          </a:xfrm>
        </p:spPr>
        <p:txBody>
          <a:bodyPr/>
          <a:lstStyle/>
          <a:p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means</a:t>
            </a:r>
            <a:r>
              <a:rPr lang="es-ES_tradnl" altLang="en-US" dirty="0" smtClean="0"/>
              <a:t> </a:t>
            </a:r>
            <a:r>
              <a:rPr lang="es-ES_tradnl" altLang="en-US" dirty="0"/>
              <a:t>“</a:t>
            </a:r>
            <a:r>
              <a:rPr lang="es-ES_tradnl" altLang="en-US" dirty="0" err="1"/>
              <a:t>to</a:t>
            </a:r>
            <a:r>
              <a:rPr lang="es-ES_tradnl" altLang="en-US" dirty="0"/>
              <a:t>”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</a:t>
            </a:r>
            <a:r>
              <a:rPr lang="es-ES_tradnl" altLang="en-US" dirty="0"/>
              <a:t>“at”.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contracts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el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to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one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word</a:t>
            </a:r>
            <a:r>
              <a:rPr lang="es-ES_tradnl" altLang="en-US" dirty="0" smtClean="0"/>
              <a:t>—</a:t>
            </a:r>
            <a:r>
              <a:rPr lang="es-ES_tradnl" altLang="en-US" u="sng" dirty="0" smtClean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.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does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not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contract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definite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articles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</a:t>
            </a:r>
            <a:r>
              <a:rPr lang="es-ES_tradnl" altLang="en-US" dirty="0"/>
              <a:t>, </a:t>
            </a:r>
            <a:r>
              <a:rPr lang="es-ES_tradnl" altLang="en-US" u="sng" dirty="0">
                <a:solidFill>
                  <a:schemeClr val="accent2"/>
                </a:solidFill>
              </a:rPr>
              <a:t>los</a:t>
            </a:r>
            <a:r>
              <a:rPr lang="es-ES_tradnl" altLang="en-US" dirty="0"/>
              <a:t>, o </a:t>
            </a:r>
            <a:r>
              <a:rPr lang="es-ES_tradnl" altLang="en-US" u="sng" dirty="0">
                <a:solidFill>
                  <a:schemeClr val="accent2"/>
                </a:solidFill>
              </a:rPr>
              <a:t>las</a:t>
            </a:r>
            <a:r>
              <a:rPr lang="es-ES_tradnl" altLang="en-US" u="sng" dirty="0"/>
              <a:t>.</a:t>
            </a:r>
          </a:p>
          <a:p>
            <a:pPr>
              <a:buFontTx/>
              <a:buNone/>
            </a:pPr>
            <a:r>
              <a:rPr lang="es-ES_tradnl" altLang="en-US" i="1" dirty="0"/>
              <a:t>Por ejemplo:</a:t>
            </a:r>
          </a:p>
          <a:p>
            <a:pPr>
              <a:buFontTx/>
              <a:buNone/>
            </a:pPr>
            <a:r>
              <a:rPr lang="es-ES_tradnl" altLang="en-US" dirty="0"/>
              <a:t>Él va </a:t>
            </a:r>
            <a:r>
              <a:rPr lang="es-ES_tradnl" altLang="en-US" dirty="0">
                <a:solidFill>
                  <a:schemeClr val="accent2"/>
                </a:solidFill>
              </a:rPr>
              <a:t>a el</a:t>
            </a:r>
            <a:r>
              <a:rPr lang="es-ES_tradnl" altLang="en-US" dirty="0"/>
              <a:t> cuarto		</a:t>
            </a:r>
            <a:r>
              <a:rPr lang="es-ES_tradnl" altLang="en-US" dirty="0" smtClean="0"/>
              <a:t>      Él </a:t>
            </a:r>
            <a:r>
              <a:rPr lang="es-ES_tradnl" altLang="en-US" dirty="0"/>
              <a:t>va </a:t>
            </a:r>
            <a:r>
              <a:rPr lang="es-ES_tradnl" altLang="en-US" dirty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 cuarto.</a:t>
            </a:r>
          </a:p>
          <a:p>
            <a:pPr>
              <a:buFontTx/>
              <a:buNone/>
            </a:pPr>
            <a:r>
              <a:rPr lang="es-ES_tradnl" altLang="en-US" dirty="0"/>
              <a:t>Vamos </a:t>
            </a:r>
            <a:r>
              <a:rPr lang="es-ES_tradnl" altLang="en-US" dirty="0">
                <a:solidFill>
                  <a:schemeClr val="accent2"/>
                </a:solidFill>
              </a:rPr>
              <a:t>a el</a:t>
            </a:r>
            <a:r>
              <a:rPr lang="es-ES_tradnl" altLang="en-US" dirty="0"/>
              <a:t> gimnasio.      </a:t>
            </a:r>
            <a:r>
              <a:rPr lang="es-ES_tradnl" altLang="en-US" dirty="0" smtClean="0"/>
              <a:t>      Vamos </a:t>
            </a:r>
            <a:r>
              <a:rPr lang="es-ES_tradnl" altLang="en-US" dirty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 gimnasio.</a:t>
            </a:r>
          </a:p>
          <a:p>
            <a:pPr>
              <a:buFontTx/>
              <a:buNone/>
            </a:pPr>
            <a:r>
              <a:rPr lang="es-ES_tradnl" altLang="en-US" dirty="0"/>
              <a:t>Voy </a:t>
            </a:r>
            <a:r>
              <a:rPr lang="es-ES_tradnl" altLang="en-US" dirty="0">
                <a:solidFill>
                  <a:srgbClr val="CC0000"/>
                </a:solidFill>
              </a:rPr>
              <a:t>a las</a:t>
            </a:r>
            <a:r>
              <a:rPr lang="es-ES_tradnl" altLang="en-US" dirty="0"/>
              <a:t> tiendas. 		</a:t>
            </a:r>
            <a:r>
              <a:rPr lang="es-ES_tradnl" altLang="en-US" dirty="0" smtClean="0"/>
              <a:t>  Voy </a:t>
            </a:r>
            <a:r>
              <a:rPr lang="es-ES_tradnl" altLang="en-US" dirty="0">
                <a:solidFill>
                  <a:srgbClr val="CC0000"/>
                </a:solidFill>
              </a:rPr>
              <a:t>a la</a:t>
            </a:r>
            <a:r>
              <a:rPr lang="es-ES_tradnl" altLang="en-US" dirty="0"/>
              <a:t> clase de arte.</a:t>
            </a:r>
          </a:p>
          <a:p>
            <a:pPr>
              <a:buFontTx/>
              <a:buNone/>
            </a:pPr>
            <a:r>
              <a:rPr lang="es-ES_tradnl" altLang="en-US" dirty="0"/>
              <a:t>Ellos van </a:t>
            </a:r>
            <a:r>
              <a:rPr lang="es-ES_tradnl" altLang="en-US" dirty="0">
                <a:solidFill>
                  <a:srgbClr val="CC0000"/>
                </a:solidFill>
              </a:rPr>
              <a:t>a los</a:t>
            </a:r>
            <a:r>
              <a:rPr lang="es-ES_tradnl" altLang="en-US" dirty="0"/>
              <a:t> buses	</a:t>
            </a:r>
            <a:r>
              <a:rPr lang="es-ES_tradnl" altLang="en-US" dirty="0" smtClean="0"/>
              <a:t>       Ellos </a:t>
            </a:r>
            <a:r>
              <a:rPr lang="es-ES_tradnl" altLang="en-US" dirty="0"/>
              <a:t>van </a:t>
            </a:r>
            <a:r>
              <a:rPr lang="es-ES_tradnl" altLang="en-US" dirty="0">
                <a:solidFill>
                  <a:srgbClr val="CC0000"/>
                </a:solidFill>
              </a:rPr>
              <a:t>a la</a:t>
            </a:r>
            <a:r>
              <a:rPr lang="es-ES_tradnl" altLang="en-US" dirty="0"/>
              <a:t> sala.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143000" y="38862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H="1">
            <a:off x="1143000" y="38100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 flipH="1">
            <a:off x="1600200" y="44196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1600200" y="44958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349562" y="3805535"/>
            <a:ext cx="1752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 + el= al</a:t>
            </a:r>
            <a:r>
              <a:rPr lang="en-US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62597" y="4476690"/>
            <a:ext cx="1489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 + el= al</a:t>
            </a:r>
            <a:r>
              <a:rPr lang="en-US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791200"/>
          </a:xfrm>
        </p:spPr>
        <p:txBody>
          <a:bodyPr/>
          <a:lstStyle/>
          <a:p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rgbClr val="CC0000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smtClean="0"/>
              <a:t>has </a:t>
            </a:r>
            <a:r>
              <a:rPr lang="es-ES_tradnl" altLang="en-US" dirty="0" err="1" smtClean="0"/>
              <a:t>another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important</a:t>
            </a:r>
            <a:r>
              <a:rPr lang="es-ES_tradnl" altLang="en-US" dirty="0" smtClean="0"/>
              <a:t> use. </a:t>
            </a:r>
            <a:r>
              <a:rPr lang="es-ES_tradnl" altLang="en-US" dirty="0" err="1" smtClean="0"/>
              <a:t>When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direct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object</a:t>
            </a:r>
            <a:r>
              <a:rPr lang="es-ES_tradnl" altLang="en-US" dirty="0" smtClean="0"/>
              <a:t> of a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is</a:t>
            </a:r>
            <a:r>
              <a:rPr lang="es-ES_tradnl" altLang="en-US" dirty="0" smtClean="0"/>
              <a:t> a </a:t>
            </a:r>
            <a:r>
              <a:rPr lang="es-ES_tradnl" altLang="en-US" dirty="0" err="1" smtClean="0"/>
              <a:t>person</a:t>
            </a:r>
            <a:r>
              <a:rPr lang="es-ES_tradnl" altLang="en-US" dirty="0" smtClean="0"/>
              <a:t>, </a:t>
            </a:r>
            <a:r>
              <a:rPr lang="es-ES_tradnl" altLang="en-US" dirty="0" err="1" smtClean="0"/>
              <a:t>you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must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put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an</a:t>
            </a:r>
            <a:r>
              <a:rPr lang="es-ES_tradnl" altLang="en-US" dirty="0" smtClean="0"/>
              <a:t> </a:t>
            </a:r>
            <a:r>
              <a:rPr lang="es-ES_tradnl" altLang="en-US" u="sng" dirty="0" smtClean="0">
                <a:solidFill>
                  <a:srgbClr val="CC0000"/>
                </a:solidFill>
              </a:rPr>
              <a:t>a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before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.  </a:t>
            </a:r>
            <a:r>
              <a:rPr lang="es-ES_tradnl" altLang="en-US" dirty="0" err="1" smtClean="0"/>
              <a:t>This</a:t>
            </a:r>
            <a:r>
              <a:rPr lang="es-ES_tradnl" altLang="en-US" dirty="0" smtClean="0"/>
              <a:t>  </a:t>
            </a:r>
            <a:r>
              <a:rPr lang="es-ES_tradnl" altLang="en-US" u="sng" dirty="0">
                <a:solidFill>
                  <a:srgbClr val="CC0000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smtClean="0"/>
              <a:t>has no English </a:t>
            </a:r>
            <a:r>
              <a:rPr lang="es-ES_tradnl" altLang="en-US" dirty="0" err="1" smtClean="0"/>
              <a:t>translation</a:t>
            </a:r>
            <a:r>
              <a:rPr lang="es-ES_tradnl" altLang="en-US" dirty="0" smtClean="0"/>
              <a:t>. </a:t>
            </a:r>
            <a:r>
              <a:rPr lang="es-ES_tradnl" altLang="en-US" dirty="0" err="1" smtClean="0"/>
              <a:t>It’s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called</a:t>
            </a:r>
            <a:r>
              <a:rPr lang="es-ES_tradnl" altLang="en-US" dirty="0" smtClean="0"/>
              <a:t> a personal </a:t>
            </a:r>
            <a:r>
              <a:rPr lang="es-ES_tradnl" altLang="en-US" u="sng" dirty="0" smtClean="0">
                <a:solidFill>
                  <a:srgbClr val="CC0000"/>
                </a:solidFill>
              </a:rPr>
              <a:t>a</a:t>
            </a:r>
            <a:r>
              <a:rPr lang="es-ES_tradnl" altLang="en-US" dirty="0" smtClean="0"/>
              <a:t>. </a:t>
            </a: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i="1" dirty="0" smtClean="0"/>
              <a:t>Observe </a:t>
            </a:r>
            <a:r>
              <a:rPr lang="es-ES_tradnl" altLang="en-US" i="1" dirty="0" err="1" smtClean="0"/>
              <a:t>the</a:t>
            </a:r>
            <a:r>
              <a:rPr lang="es-ES_tradnl" altLang="en-US" i="1" dirty="0" smtClean="0"/>
              <a:t> use of </a:t>
            </a:r>
            <a:r>
              <a:rPr lang="es-ES_tradnl" altLang="en-US" i="1" dirty="0" err="1" smtClean="0"/>
              <a:t>the</a:t>
            </a:r>
            <a:r>
              <a:rPr lang="es-ES_tradnl" altLang="en-US" i="1" dirty="0" smtClean="0"/>
              <a:t> personal </a:t>
            </a:r>
            <a:r>
              <a:rPr lang="es-ES_tradnl" altLang="en-US" i="1" u="sng" dirty="0" smtClean="0">
                <a:solidFill>
                  <a:srgbClr val="FF0000"/>
                </a:solidFill>
              </a:rPr>
              <a:t>a</a:t>
            </a:r>
            <a:r>
              <a:rPr lang="es-ES_tradnl" altLang="en-US" i="1" dirty="0" smtClean="0"/>
              <a:t> :</a:t>
            </a:r>
            <a:endParaRPr lang="es-ES_tradnl" altLang="en-US" i="1" dirty="0"/>
          </a:p>
          <a:p>
            <a:pPr>
              <a:buFontTx/>
              <a:buNone/>
            </a:pPr>
            <a:r>
              <a:rPr lang="es-ES_tradnl" altLang="en-US" dirty="0"/>
              <a:t>Miro la televisión		Miro </a:t>
            </a:r>
            <a:r>
              <a:rPr lang="es-ES_tradnl" altLang="en-US" dirty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 amigo de Teresa</a:t>
            </a:r>
          </a:p>
          <a:p>
            <a:pPr>
              <a:buFontTx/>
              <a:buNone/>
            </a:pPr>
            <a:r>
              <a:rPr lang="es-ES_tradnl" altLang="en-US" dirty="0"/>
              <a:t>Escucho la música		Escucho </a:t>
            </a:r>
            <a:r>
              <a:rPr lang="es-ES_tradnl" altLang="en-US" dirty="0">
                <a:solidFill>
                  <a:srgbClr val="CC0000"/>
                </a:solidFill>
              </a:rPr>
              <a:t>a la</a:t>
            </a:r>
            <a:r>
              <a:rPr lang="es-ES_tradnl" altLang="en-US" dirty="0"/>
              <a:t> profesora</a:t>
            </a:r>
          </a:p>
          <a:p>
            <a:pPr>
              <a:buFontTx/>
              <a:buNone/>
            </a:pPr>
            <a:r>
              <a:rPr lang="es-ES_tradnl" altLang="en-US" dirty="0"/>
              <a:t>Busco un bolígrafo		Busco </a:t>
            </a:r>
            <a:r>
              <a:rPr lang="es-ES_tradnl" altLang="en-US" dirty="0">
                <a:solidFill>
                  <a:srgbClr val="CC0000"/>
                </a:solidFill>
              </a:rPr>
              <a:t>a</a:t>
            </a:r>
            <a:r>
              <a:rPr lang="es-ES_tradnl" altLang="en-US" dirty="0"/>
              <a:t> mis amigos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019800" y="3733800"/>
            <a:ext cx="3124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162800" y="4343400"/>
            <a:ext cx="1981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324600" y="4953000"/>
            <a:ext cx="1981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696200" y="3810000"/>
            <a:ext cx="1447800" cy="19050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025380" y="5715000"/>
            <a:ext cx="2953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All are people so…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6225156"/>
            <a:ext cx="4531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THEY TAKE A PERSONAL “a”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886200" y="4953000"/>
            <a:ext cx="1905000" cy="122366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8600"/>
            <a:ext cx="9220200" cy="6248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means</a:t>
            </a:r>
            <a:r>
              <a:rPr lang="es-ES_tradnl" altLang="en-US" dirty="0" smtClean="0"/>
              <a:t> </a:t>
            </a:r>
            <a:r>
              <a:rPr lang="es-ES_tradnl" altLang="en-US" dirty="0"/>
              <a:t>“of” </a:t>
            </a:r>
            <a:r>
              <a:rPr lang="es-ES_tradnl" altLang="en-US" dirty="0" err="1"/>
              <a:t>or</a:t>
            </a:r>
            <a:r>
              <a:rPr lang="es-ES_tradnl" altLang="en-US" dirty="0"/>
              <a:t> “</a:t>
            </a:r>
            <a:r>
              <a:rPr lang="es-ES_tradnl" altLang="en-US" dirty="0" err="1"/>
              <a:t>from</a:t>
            </a:r>
            <a:r>
              <a:rPr lang="es-ES_tradnl" altLang="en-US" dirty="0"/>
              <a:t>”. </a:t>
            </a:r>
            <a:r>
              <a:rPr lang="es-ES_tradnl" altLang="en-US" u="sng" dirty="0">
                <a:solidFill>
                  <a:schemeClr val="accent2"/>
                </a:solidFill>
              </a:rPr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contracts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el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to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. </a:t>
            </a:r>
            <a:r>
              <a:rPr lang="es-ES_tradnl" altLang="en-US" dirty="0" err="1" smtClean="0"/>
              <a:t>It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does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not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contract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definite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articles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</a:t>
            </a:r>
            <a:r>
              <a:rPr lang="es-ES_tradnl" altLang="en-US" dirty="0"/>
              <a:t>, </a:t>
            </a:r>
            <a:r>
              <a:rPr lang="es-ES_tradnl" altLang="en-US" u="sng" dirty="0">
                <a:solidFill>
                  <a:schemeClr val="accent2"/>
                </a:solidFill>
              </a:rPr>
              <a:t>los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las</a:t>
            </a:r>
            <a:r>
              <a:rPr lang="es-ES_tradnl" altLang="en-US" u="sng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i="1" dirty="0"/>
              <a:t>Por ejemplo:</a:t>
            </a:r>
            <a:endParaRPr lang="es-ES_tradnl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Es el libro </a:t>
            </a:r>
            <a:r>
              <a:rPr lang="es-ES_tradnl" altLang="en-US" dirty="0">
                <a:solidFill>
                  <a:schemeClr val="accent2"/>
                </a:solidFill>
              </a:rPr>
              <a:t>de el</a:t>
            </a:r>
            <a:r>
              <a:rPr lang="es-ES_tradnl" altLang="en-US" dirty="0"/>
              <a:t> profesor	   Es el libro </a:t>
            </a:r>
            <a:r>
              <a:rPr lang="es-ES_tradnl" altLang="en-US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 profesor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Es la escuela </a:t>
            </a:r>
            <a:r>
              <a:rPr lang="es-ES_tradnl" altLang="en-US" dirty="0">
                <a:solidFill>
                  <a:srgbClr val="CC0000"/>
                </a:solidFill>
              </a:rPr>
              <a:t>de la</a:t>
            </a:r>
            <a:r>
              <a:rPr lang="es-ES_tradnl" altLang="en-US" dirty="0"/>
              <a:t> amiga</a:t>
            </a:r>
          </a:p>
          <a:p>
            <a:pPr>
              <a:lnSpc>
                <a:spcPct val="90000"/>
              </a:lnSpc>
            </a:pPr>
            <a:r>
              <a:rPr lang="es-ES_tradnl" altLang="en-US" u="sng" dirty="0"/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also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part</a:t>
            </a:r>
            <a:r>
              <a:rPr lang="es-ES_tradnl" altLang="en-US" dirty="0" smtClean="0"/>
              <a:t> of </a:t>
            </a:r>
            <a:r>
              <a:rPr lang="es-ES_tradnl" altLang="en-US" dirty="0" err="1" smtClean="0"/>
              <a:t>many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other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prepositions</a:t>
            </a:r>
            <a:r>
              <a:rPr lang="es-ES_tradnl" altLang="en-US" dirty="0" smtClean="0"/>
              <a:t>.</a:t>
            </a:r>
            <a:endParaRPr lang="es-ES_tradnl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i="1" dirty="0"/>
              <a:t>Por ejemplo: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Delante </a:t>
            </a:r>
            <a:r>
              <a:rPr lang="es-ES_tradnl" altLang="en-US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 jardín		antes </a:t>
            </a:r>
            <a:r>
              <a:rPr lang="es-ES_tradnl" altLang="en-US" dirty="0">
                <a:solidFill>
                  <a:schemeClr val="accent2"/>
                </a:solidFill>
              </a:rPr>
              <a:t>de los</a:t>
            </a:r>
            <a:r>
              <a:rPr lang="es-ES_tradnl" altLang="en-US" dirty="0"/>
              <a:t> exámenes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Cerca </a:t>
            </a:r>
            <a:r>
              <a:rPr lang="es-ES_tradnl" altLang="en-US" dirty="0">
                <a:solidFill>
                  <a:srgbClr val="CC0000"/>
                </a:solidFill>
              </a:rPr>
              <a:t>del </a:t>
            </a:r>
            <a:r>
              <a:rPr lang="es-ES_tradnl" altLang="en-US" dirty="0"/>
              <a:t>carro		detrás </a:t>
            </a:r>
            <a:r>
              <a:rPr lang="es-ES_tradnl" altLang="en-US" dirty="0">
                <a:solidFill>
                  <a:schemeClr val="accent2"/>
                </a:solidFill>
              </a:rPr>
              <a:t>de la</a:t>
            </a:r>
            <a:r>
              <a:rPr lang="es-ES_tradnl" altLang="en-US" dirty="0"/>
              <a:t> casa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Después </a:t>
            </a:r>
            <a:r>
              <a:rPr lang="es-ES_tradnl" altLang="en-US" dirty="0">
                <a:solidFill>
                  <a:schemeClr val="accent2"/>
                </a:solidFill>
              </a:rPr>
              <a:t>de las</a:t>
            </a:r>
            <a:r>
              <a:rPr lang="es-ES_tradnl" altLang="en-US" dirty="0"/>
              <a:t> clases	lejos </a:t>
            </a:r>
            <a:r>
              <a:rPr lang="es-ES_tradnl" altLang="en-US" dirty="0">
                <a:solidFill>
                  <a:schemeClr val="accent2"/>
                </a:solidFill>
              </a:rPr>
              <a:t>de la</a:t>
            </a:r>
            <a:r>
              <a:rPr lang="es-ES_tradnl" altLang="en-US" dirty="0"/>
              <a:t> tienda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2057400" y="22860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H="1">
            <a:off x="2133600" y="22098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10000" y="1799088"/>
            <a:ext cx="1794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de + el= del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5486400" y="2029920"/>
            <a:ext cx="1600200" cy="23083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>
                <a:solidFill>
                  <a:srgbClr val="CC0000"/>
                </a:solidFill>
              </a:rPr>
              <a:t>Ejercicios: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8915400" cy="5181600"/>
          </a:xfrm>
        </p:spPr>
        <p:txBody>
          <a:bodyPr/>
          <a:lstStyle/>
          <a:p>
            <a:r>
              <a:rPr lang="es-ES_tradnl" altLang="en-US" dirty="0" smtClean="0"/>
              <a:t>Mirar </a:t>
            </a:r>
            <a:r>
              <a:rPr lang="es-ES_tradnl" altLang="en-US" u="sng" dirty="0" smtClean="0"/>
              <a:t>Cultura en Vivo</a:t>
            </a:r>
          </a:p>
          <a:p>
            <a:r>
              <a:rPr lang="es-ES_tradnl" altLang="en-US" dirty="0" smtClean="0"/>
              <a:t>Completa la hoja </a:t>
            </a:r>
            <a:r>
              <a:rPr lang="es-ES_tradnl" altLang="en-US" u="sng" dirty="0" err="1" smtClean="0"/>
              <a:t>Chapter</a:t>
            </a:r>
            <a:r>
              <a:rPr lang="es-ES_tradnl" altLang="en-US" u="sng" dirty="0" smtClean="0"/>
              <a:t> 3: Cultura en Vivo</a:t>
            </a:r>
            <a:endParaRPr lang="es-ES_tradnl" altLang="en-US" dirty="0" smtClean="0"/>
          </a:p>
          <a:p>
            <a:endParaRPr lang="es-ES_tradnl" altLang="en-US" dirty="0" smtClean="0"/>
          </a:p>
          <a:p>
            <a:endParaRPr lang="es-ES_tradnl" altLang="en-US" dirty="0"/>
          </a:p>
          <a:p>
            <a:endParaRPr lang="es-ES_tradnl" altLang="en-US" dirty="0"/>
          </a:p>
          <a:p>
            <a:endParaRPr lang="es-ES_tradnl" altLang="en-US" dirty="0"/>
          </a:p>
          <a:p>
            <a:r>
              <a:rPr lang="es-ES_tradnl" altLang="en-US" dirty="0" err="1" smtClean="0"/>
              <a:t>Workbook</a:t>
            </a:r>
            <a:r>
              <a:rPr lang="es-ES_tradnl" altLang="en-US" dirty="0" smtClean="0"/>
              <a:t> </a:t>
            </a:r>
            <a:r>
              <a:rPr lang="es-ES_tradnl" altLang="en-US" dirty="0"/>
              <a:t>p. 3.12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57200" y="3733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26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259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____________     Clase 801 La fecha es el 26 de noviembre del 2013</vt:lpstr>
      <vt:lpstr>Las contracciones al y del</vt:lpstr>
      <vt:lpstr>PowerPoint Presentation</vt:lpstr>
      <vt:lpstr>PowerPoint Presentation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Clase 8 IM La fecha es el 25 de octubre del 2010</dc:title>
  <dc:creator>Helen Zumaeta</dc:creator>
  <cp:lastModifiedBy>Helen Zumaeta</cp:lastModifiedBy>
  <cp:revision>16</cp:revision>
  <cp:lastPrinted>2013-11-25T19:25:21Z</cp:lastPrinted>
  <dcterms:created xsi:type="dcterms:W3CDTF">2010-10-25T13:11:41Z</dcterms:created>
  <dcterms:modified xsi:type="dcterms:W3CDTF">2013-11-26T21:35:29Z</dcterms:modified>
</cp:coreProperties>
</file>